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sldIdLst>
    <p:sldId id="289" r:id="rId5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pos="3840">
          <p15:clr>
            <a:srgbClr val="A4A3A4"/>
          </p15:clr>
        </p15:guide>
        <p15:guide id="7" orient="horz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118D82E-7011-ECE2-57CF-FFE1AE1402E6}" name="John Thompson" initials="JT" userId="S::John.Thompson@econorth.co.uk::4f429353-4f42-4b29-9329-5ccc73b551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DA6"/>
    <a:srgbClr val="FFFFFF"/>
    <a:srgbClr val="C3C3C3"/>
    <a:srgbClr val="8439BD"/>
    <a:srgbClr val="8F2EA2"/>
    <a:srgbClr val="729D51"/>
    <a:srgbClr val="1B895F"/>
    <a:srgbClr val="136143"/>
    <a:srgbClr val="0B3B29"/>
    <a:srgbClr val="3EDA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3" autoAdjust="0"/>
  </p:normalViewPr>
  <p:slideViewPr>
    <p:cSldViewPr snapToGrid="0" showGuides="1">
      <p:cViewPr varScale="1">
        <p:scale>
          <a:sx n="112" d="100"/>
          <a:sy n="112" d="100"/>
        </p:scale>
        <p:origin x="78" y="9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3917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48">
            <a:extLst>
              <a:ext uri="{FF2B5EF4-FFF2-40B4-BE49-F238E27FC236}">
                <a16:creationId xmlns:a16="http://schemas.microsoft.com/office/drawing/2014/main" id="{D127D48E-3E09-48C7-AB33-FBD643EFA5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23914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50">
            <a:extLst>
              <a:ext uri="{FF2B5EF4-FFF2-40B4-BE49-F238E27FC236}">
                <a16:creationId xmlns:a16="http://schemas.microsoft.com/office/drawing/2014/main" id="{A1B91BF4-B790-4F67-98EB-FE905527BFF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23914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48">
            <a:extLst>
              <a:ext uri="{FF2B5EF4-FFF2-40B4-BE49-F238E27FC236}">
                <a16:creationId xmlns:a16="http://schemas.microsoft.com/office/drawing/2014/main" id="{CCA5F33F-1634-427F-92BF-99A5ED52A4B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34076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50">
            <a:extLst>
              <a:ext uri="{FF2B5EF4-FFF2-40B4-BE49-F238E27FC236}">
                <a16:creationId xmlns:a16="http://schemas.microsoft.com/office/drawing/2014/main" id="{084F28D2-C99C-44DC-95CF-A18847F3B6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34076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8">
            <a:extLst>
              <a:ext uri="{FF2B5EF4-FFF2-40B4-BE49-F238E27FC236}">
                <a16:creationId xmlns:a16="http://schemas.microsoft.com/office/drawing/2014/main" id="{2402522A-E098-4FB5-B454-D6FC98D90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4238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3" name="Text Placeholder 50">
            <a:extLst>
              <a:ext uri="{FF2B5EF4-FFF2-40B4-BE49-F238E27FC236}">
                <a16:creationId xmlns:a16="http://schemas.microsoft.com/office/drawing/2014/main" id="{18CF51EA-CDE2-4AA1-83CB-9DC6E212C3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44238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8">
            <a:extLst>
              <a:ext uri="{FF2B5EF4-FFF2-40B4-BE49-F238E27FC236}">
                <a16:creationId xmlns:a16="http://schemas.microsoft.com/office/drawing/2014/main" id="{FE2BFCE7-D8D1-42B7-97F2-78B1D2CB5F8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754400" y="4817717"/>
            <a:ext cx="1796396" cy="302186"/>
          </a:xfrm>
        </p:spPr>
        <p:txBody>
          <a:bodyPr>
            <a:noAutofit/>
          </a:bodyPr>
          <a:lstStyle>
            <a:lvl1pPr marL="0" indent="0">
              <a:buNone/>
              <a:defRPr sz="20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5" name="Text Placeholder 50">
            <a:extLst>
              <a:ext uri="{FF2B5EF4-FFF2-40B4-BE49-F238E27FC236}">
                <a16:creationId xmlns:a16="http://schemas.microsoft.com/office/drawing/2014/main" id="{0C4E8DE7-5691-4470-BC2C-F9F6532248C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754400" y="5210963"/>
            <a:ext cx="181356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FBC6ED5-DBEC-4BA5-9BFE-9A5E0ED8D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2674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48">
            <a:extLst>
              <a:ext uri="{FF2B5EF4-FFF2-40B4-BE49-F238E27FC236}">
                <a16:creationId xmlns:a16="http://schemas.microsoft.com/office/drawing/2014/main" id="{C6E48CAB-F1C0-4E71-9686-C02A967E92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6182" y="4014522"/>
            <a:ext cx="118211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35" name="Text Placeholder 50">
            <a:extLst>
              <a:ext uri="{FF2B5EF4-FFF2-40B4-BE49-F238E27FC236}">
                <a16:creationId xmlns:a16="http://schemas.microsoft.com/office/drawing/2014/main" id="{7C226081-D459-4A68-9B23-0C804E6A63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618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8">
            <a:extLst>
              <a:ext uri="{FF2B5EF4-FFF2-40B4-BE49-F238E27FC236}">
                <a16:creationId xmlns:a16="http://schemas.microsoft.com/office/drawing/2014/main" id="{C32AE455-05F0-44FA-98C4-73D9C60DF89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839103" y="4014522"/>
            <a:ext cx="1208897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3C3FB663-073E-458E-A31A-B15112A0D377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1839103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8">
            <a:extLst>
              <a:ext uri="{FF2B5EF4-FFF2-40B4-BE49-F238E27FC236}">
                <a16:creationId xmlns:a16="http://schemas.microsoft.com/office/drawing/2014/main" id="{91332113-C9A3-4B1F-A973-C30104497DC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222024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3" name="Text Placeholder 50">
            <a:extLst>
              <a:ext uri="{FF2B5EF4-FFF2-40B4-BE49-F238E27FC236}">
                <a16:creationId xmlns:a16="http://schemas.microsoft.com/office/drawing/2014/main" id="{CDAC2DE8-0B23-47D4-A121-018184C5D2BD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3222024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48">
            <a:extLst>
              <a:ext uri="{FF2B5EF4-FFF2-40B4-BE49-F238E27FC236}">
                <a16:creationId xmlns:a16="http://schemas.microsoft.com/office/drawing/2014/main" id="{AE8613EE-32F0-4251-809B-6B9907E226C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604944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5" name="Text Placeholder 50">
            <a:extLst>
              <a:ext uri="{FF2B5EF4-FFF2-40B4-BE49-F238E27FC236}">
                <a16:creationId xmlns:a16="http://schemas.microsoft.com/office/drawing/2014/main" id="{6E9683DA-61F6-48A0-9453-C03FB9794010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4604944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48">
            <a:extLst>
              <a:ext uri="{FF2B5EF4-FFF2-40B4-BE49-F238E27FC236}">
                <a16:creationId xmlns:a16="http://schemas.microsoft.com/office/drawing/2014/main" id="{53C09CD9-E6F6-4AA3-968A-491D1568E73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555230" y="4014522"/>
            <a:ext cx="1181099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7" name="Text Placeholder 50">
            <a:extLst>
              <a:ext uri="{FF2B5EF4-FFF2-40B4-BE49-F238E27FC236}">
                <a16:creationId xmlns:a16="http://schemas.microsoft.com/office/drawing/2014/main" id="{4457D5F2-D7AE-44A9-847A-D20086BCCC2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555230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4FBE8211-41BE-41C2-B826-94FD55BC0AA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938151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59" name="Text Placeholder 50">
            <a:extLst>
              <a:ext uri="{FF2B5EF4-FFF2-40B4-BE49-F238E27FC236}">
                <a16:creationId xmlns:a16="http://schemas.microsoft.com/office/drawing/2014/main" id="{18C75666-F3E0-4AD7-8C05-FEFFEAE1D10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938151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8">
            <a:extLst>
              <a:ext uri="{FF2B5EF4-FFF2-40B4-BE49-F238E27FC236}">
                <a16:creationId xmlns:a16="http://schemas.microsoft.com/office/drawing/2014/main" id="{66478F13-D9B8-4439-9B08-804CD6848EB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321072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61" name="Text Placeholder 50">
            <a:extLst>
              <a:ext uri="{FF2B5EF4-FFF2-40B4-BE49-F238E27FC236}">
                <a16:creationId xmlns:a16="http://schemas.microsoft.com/office/drawing/2014/main" id="{08844405-957A-4970-A2B6-D161FED665F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932107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8">
            <a:extLst>
              <a:ext uri="{FF2B5EF4-FFF2-40B4-BE49-F238E27FC236}">
                <a16:creationId xmlns:a16="http://schemas.microsoft.com/office/drawing/2014/main" id="{6F067D31-AE61-48F0-A497-1908DC77F08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703992" y="4014522"/>
            <a:ext cx="1181098" cy="302186"/>
          </a:xfrm>
        </p:spPr>
        <p:txBody>
          <a:bodyPr lIns="0" rIns="0">
            <a:noAutofit/>
          </a:bodyPr>
          <a:lstStyle>
            <a:lvl1pPr marL="0" indent="0">
              <a:buNone/>
              <a:defRPr sz="16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EDIT</a:t>
            </a:r>
          </a:p>
        </p:txBody>
      </p:sp>
      <p:sp>
        <p:nvSpPr>
          <p:cNvPr id="63" name="Text Placeholder 50">
            <a:extLst>
              <a:ext uri="{FF2B5EF4-FFF2-40B4-BE49-F238E27FC236}">
                <a16:creationId xmlns:a16="http://schemas.microsoft.com/office/drawing/2014/main" id="{5B4A526A-A40E-4B7D-94EC-5FDCAD2EAD89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10703992" y="4486178"/>
            <a:ext cx="1182118" cy="1183101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A67390-01C5-4A4E-AF7F-79E8DB2B2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9575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0">
          <p15:clr>
            <a:srgbClr val="FBAE40"/>
          </p15:clr>
        </p15:guide>
        <p15:guide id="2" pos="3840">
          <p15:clr>
            <a:srgbClr val="FBAE40"/>
          </p15:clr>
        </p15:guide>
        <p15:guide id="3" pos="5760">
          <p15:clr>
            <a:srgbClr val="FBAE40"/>
          </p15:clr>
        </p15:guide>
        <p15:guide id="4" pos="3984" userDrawn="1">
          <p15:clr>
            <a:srgbClr val="5ACBF0"/>
          </p15:clr>
        </p15:guide>
        <p15:guide id="5" pos="3696">
          <p15:clr>
            <a:srgbClr val="5ACBF0"/>
          </p15:clr>
        </p15:guide>
        <p15:guide id="6" pos="2064">
          <p15:clr>
            <a:srgbClr val="5ACBF0"/>
          </p15:clr>
        </p15:guide>
        <p15:guide id="7" pos="1776">
          <p15:clr>
            <a:srgbClr val="5ACBF0"/>
          </p15:clr>
        </p15:guide>
        <p15:guide id="8" pos="5616">
          <p15:clr>
            <a:srgbClr val="5ACBF0"/>
          </p15:clr>
        </p15:guide>
        <p15:guide id="9" pos="5904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4742123-85C4-4775-80AC-721BD7C1628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06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E1001174-581F-41A6-864B-D3BE932C2E4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06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8">
            <a:extLst>
              <a:ext uri="{FF2B5EF4-FFF2-40B4-BE49-F238E27FC236}">
                <a16:creationId xmlns:a16="http://schemas.microsoft.com/office/drawing/2014/main" id="{2B649793-2AFC-43EE-8172-0EAB326F11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7454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50">
            <a:extLst>
              <a:ext uri="{FF2B5EF4-FFF2-40B4-BE49-F238E27FC236}">
                <a16:creationId xmlns:a16="http://schemas.microsoft.com/office/drawing/2014/main" id="{5B27745F-27CA-45D0-BE8E-A9C3B168F4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67454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48">
            <a:extLst>
              <a:ext uri="{FF2B5EF4-FFF2-40B4-BE49-F238E27FC236}">
                <a16:creationId xmlns:a16="http://schemas.microsoft.com/office/drawing/2014/main" id="{58782C77-F426-4586-AF09-D07E1E8737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97900" y="1776098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50">
            <a:extLst>
              <a:ext uri="{FF2B5EF4-FFF2-40B4-BE49-F238E27FC236}">
                <a16:creationId xmlns:a16="http://schemas.microsoft.com/office/drawing/2014/main" id="{E04DA729-6A59-4BC5-8955-DF4D12F125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97900" y="2111375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48">
            <a:extLst>
              <a:ext uri="{FF2B5EF4-FFF2-40B4-BE49-F238E27FC236}">
                <a16:creationId xmlns:a16="http://schemas.microsoft.com/office/drawing/2014/main" id="{F6AF03D4-E441-4447-876C-A1B030223E2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8006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7" name="Text Placeholder 50">
            <a:extLst>
              <a:ext uri="{FF2B5EF4-FFF2-40B4-BE49-F238E27FC236}">
                <a16:creationId xmlns:a16="http://schemas.microsoft.com/office/drawing/2014/main" id="{679D428E-9700-4E19-8364-70006C3E76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8006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48">
            <a:extLst>
              <a:ext uri="{FF2B5EF4-FFF2-40B4-BE49-F238E27FC236}">
                <a16:creationId xmlns:a16="http://schemas.microsoft.com/office/drawing/2014/main" id="{5B64A0D9-EA5C-4EC1-981A-0FD223A62FB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7454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50">
            <a:extLst>
              <a:ext uri="{FF2B5EF4-FFF2-40B4-BE49-F238E27FC236}">
                <a16:creationId xmlns:a16="http://schemas.microsoft.com/office/drawing/2014/main" id="{7F9CD6F4-7AEE-42A4-B26D-96BE3E90036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67454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0" name="Text Placeholder 48">
            <a:extLst>
              <a:ext uri="{FF2B5EF4-FFF2-40B4-BE49-F238E27FC236}">
                <a16:creationId xmlns:a16="http://schemas.microsoft.com/office/drawing/2014/main" id="{82EA5B58-66CC-4197-BAC3-D0A39558DB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697900" y="2914739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5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50">
            <a:extLst>
              <a:ext uri="{FF2B5EF4-FFF2-40B4-BE49-F238E27FC236}">
                <a16:creationId xmlns:a16="http://schemas.microsoft.com/office/drawing/2014/main" id="{B76C47B4-A585-4CAC-933A-2E6D1938D17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697900" y="3254810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48">
            <a:extLst>
              <a:ext uri="{FF2B5EF4-FFF2-40B4-BE49-F238E27FC236}">
                <a16:creationId xmlns:a16="http://schemas.microsoft.com/office/drawing/2014/main" id="{563D0C18-5125-4D0F-B46D-76AE182B3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58006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3" name="Text Placeholder 50">
            <a:extLst>
              <a:ext uri="{FF2B5EF4-FFF2-40B4-BE49-F238E27FC236}">
                <a16:creationId xmlns:a16="http://schemas.microsoft.com/office/drawing/2014/main" id="{10634501-CE83-42B9-8572-5C6B7371086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8006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Text Placeholder 48">
            <a:extLst>
              <a:ext uri="{FF2B5EF4-FFF2-40B4-BE49-F238E27FC236}">
                <a16:creationId xmlns:a16="http://schemas.microsoft.com/office/drawing/2014/main" id="{54844B85-1B28-4340-AA8C-10A0C2A36C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67454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50">
            <a:extLst>
              <a:ext uri="{FF2B5EF4-FFF2-40B4-BE49-F238E27FC236}">
                <a16:creationId xmlns:a16="http://schemas.microsoft.com/office/drawing/2014/main" id="{31BB84F0-3823-46DB-BCEF-5EF3F8E680C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67454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Text Placeholder 48">
            <a:extLst>
              <a:ext uri="{FF2B5EF4-FFF2-40B4-BE49-F238E27FC236}">
                <a16:creationId xmlns:a16="http://schemas.microsoft.com/office/drawing/2014/main" id="{D4D4EE7B-E029-47B3-BC18-D53E810711C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697900" y="4057987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6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7" name="Text Placeholder 50">
            <a:extLst>
              <a:ext uri="{FF2B5EF4-FFF2-40B4-BE49-F238E27FC236}">
                <a16:creationId xmlns:a16="http://schemas.microsoft.com/office/drawing/2014/main" id="{C088BE45-14DC-4551-A5FC-93D0BA99188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697900" y="4392591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48">
            <a:extLst>
              <a:ext uri="{FF2B5EF4-FFF2-40B4-BE49-F238E27FC236}">
                <a16:creationId xmlns:a16="http://schemas.microsoft.com/office/drawing/2014/main" id="{120E072F-4FF5-422F-B7FD-BE3DF026010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58006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9" name="Text Placeholder 50">
            <a:extLst>
              <a:ext uri="{FF2B5EF4-FFF2-40B4-BE49-F238E27FC236}">
                <a16:creationId xmlns:a16="http://schemas.microsoft.com/office/drawing/2014/main" id="{E73E6162-F4E3-4F6D-BA12-6B5918E23B8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58006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0" name="Text Placeholder 48">
            <a:extLst>
              <a:ext uri="{FF2B5EF4-FFF2-40B4-BE49-F238E27FC236}">
                <a16:creationId xmlns:a16="http://schemas.microsoft.com/office/drawing/2014/main" id="{C9938F8E-67A2-401C-882C-ED04C7E5224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67454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50">
            <a:extLst>
              <a:ext uri="{FF2B5EF4-FFF2-40B4-BE49-F238E27FC236}">
                <a16:creationId xmlns:a16="http://schemas.microsoft.com/office/drawing/2014/main" id="{E683DBE3-DCA5-4538-A253-E60ED2C4B62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67454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Text Placeholder 48">
            <a:extLst>
              <a:ext uri="{FF2B5EF4-FFF2-40B4-BE49-F238E27FC236}">
                <a16:creationId xmlns:a16="http://schemas.microsoft.com/office/drawing/2014/main" id="{6F8B9E2C-BE06-4536-A348-4640A2DA1BF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697900" y="5231920"/>
            <a:ext cx="2159000" cy="302186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accent3"/>
                </a:solidFill>
                <a:latin typeface="+mj-lt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3" name="Text Placeholder 50">
            <a:extLst>
              <a:ext uri="{FF2B5EF4-FFF2-40B4-BE49-F238E27FC236}">
                <a16:creationId xmlns:a16="http://schemas.microsoft.com/office/drawing/2014/main" id="{B9A57CE7-FAE2-490F-A8F8-402B5F3A7443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697900" y="5566524"/>
            <a:ext cx="2179637" cy="70643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1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611859-7CC8-480B-BA0E-18BB16B30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913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44" userDrawn="1">
          <p15:clr>
            <a:srgbClr val="FBAE40"/>
          </p15:clr>
        </p15:guide>
        <p15:guide id="2" pos="5112">
          <p15:clr>
            <a:srgbClr val="FBAE40"/>
          </p15:clr>
        </p15:guide>
        <p15:guide id="4" pos="5256">
          <p15:clr>
            <a:srgbClr val="5ACBF0"/>
          </p15:clr>
        </p15:guide>
        <p15:guide id="5" pos="4968" userDrawn="1">
          <p15:clr>
            <a:srgbClr val="5ACBF0"/>
          </p15:clr>
        </p15:guide>
        <p15:guide id="6" pos="2688" userDrawn="1">
          <p15:clr>
            <a:srgbClr val="5ACBF0"/>
          </p15:clr>
        </p15:guide>
        <p15:guide id="7" pos="2400" userDrawn="1">
          <p15:clr>
            <a:srgbClr val="5ACBF0"/>
          </p15:clr>
        </p15:guide>
        <p15:guide id="10" pos="144">
          <p15:clr>
            <a:srgbClr val="5ACBF0"/>
          </p15:clr>
        </p15:guide>
        <p15:guide id="11" orient="horz" pos="4176">
          <p15:clr>
            <a:srgbClr val="5ACBF0"/>
          </p15:clr>
        </p15:guide>
        <p15:guide id="12" pos="7536">
          <p15:clr>
            <a:srgbClr val="5ACBF0"/>
          </p15:clr>
        </p15:guide>
        <p15:guide id="13" orient="horz" pos="144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0B616-241D-4DFE-BC2F-C001ED77E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124" y="457200"/>
            <a:ext cx="11731752" cy="63093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E909E-CC4A-4E51-BC02-B893225D2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0124" y="1825625"/>
            <a:ext cx="1173175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B6EE4-1695-4DD6-9758-84FFE963D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01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FDAD0-21E9-42D0-8C63-C6563197FC13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3250D-A8F9-4682-AD84-FD37BCAA62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9280" y="6356350"/>
            <a:ext cx="5933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1A788-841D-41AB-A983-152B6532F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8676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E3823-CC86-4AC6-95C0-DC3ECA80FD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4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70" r:id="rId3"/>
  </p:sldLayoutIdLst>
  <p:txStyles>
    <p:titleStyle>
      <a:lvl1pPr algn="ctr" defTabSz="914400" rtl="0" eaLnBrk="1" latinLnBrk="0" hangingPunct="1">
        <a:lnSpc>
          <a:spcPct val="90000"/>
        </a:lnSpc>
        <a:spcBef>
          <a:spcPts val="1000"/>
        </a:spcBef>
        <a:buNone/>
        <a:defRPr sz="36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 descr="timeline ">
            <a:extLst>
              <a:ext uri="{FF2B5EF4-FFF2-40B4-BE49-F238E27FC236}">
                <a16:creationId xmlns:a16="http://schemas.microsoft.com/office/drawing/2014/main" id="{8D4775DE-A457-470F-9215-52C254BEA12F}"/>
              </a:ext>
            </a:extLst>
          </p:cNvPr>
          <p:cNvSpPr/>
          <p:nvPr/>
        </p:nvSpPr>
        <p:spPr>
          <a:xfrm rot="10800000" flipV="1">
            <a:off x="535105" y="1441375"/>
            <a:ext cx="5431542" cy="1392649"/>
          </a:xfrm>
          <a:custGeom>
            <a:avLst/>
            <a:gdLst>
              <a:gd name="connsiteX0" fmla="*/ 1450750 w 5658193"/>
              <a:gd name="connsiteY0" fmla="*/ 725607 h 1450763"/>
              <a:gd name="connsiteX1" fmla="*/ 1449830 w 5658193"/>
              <a:gd name="connsiteY1" fmla="*/ 725607 h 1450763"/>
              <a:gd name="connsiteX2" fmla="*/ 1449806 w 5658193"/>
              <a:gd name="connsiteY2" fmla="*/ 725382 h 1450763"/>
              <a:gd name="connsiteX3" fmla="*/ 1449830 w 5658193"/>
              <a:gd name="connsiteY3" fmla="*/ 725157 h 1450763"/>
              <a:gd name="connsiteX4" fmla="*/ 1402870 w 5658193"/>
              <a:gd name="connsiteY4" fmla="*/ 725157 h 1450763"/>
              <a:gd name="connsiteX5" fmla="*/ 1389130 w 5658193"/>
              <a:gd name="connsiteY5" fmla="*/ 588840 h 1450763"/>
              <a:gd name="connsiteX6" fmla="*/ 725382 w 5658193"/>
              <a:gd name="connsiteY6" fmla="*/ 47869 h 1450763"/>
              <a:gd name="connsiteX7" fmla="*/ 47868 w 5658193"/>
              <a:gd name="connsiteY7" fmla="*/ 725382 h 1450763"/>
              <a:gd name="connsiteX8" fmla="*/ 47890 w 5658193"/>
              <a:gd name="connsiteY8" fmla="*/ 725607 h 1450763"/>
              <a:gd name="connsiteX9" fmla="*/ 10 w 5658193"/>
              <a:gd name="connsiteY9" fmla="*/ 725607 h 1450763"/>
              <a:gd name="connsiteX10" fmla="*/ 0 w 5658193"/>
              <a:gd name="connsiteY10" fmla="*/ 725382 h 1450763"/>
              <a:gd name="connsiteX11" fmla="*/ 725382 w 5658193"/>
              <a:gd name="connsiteY11" fmla="*/ 1 h 1450763"/>
              <a:gd name="connsiteX12" fmla="*/ 1450762 w 5658193"/>
              <a:gd name="connsiteY12" fmla="*/ 725382 h 1450763"/>
              <a:gd name="connsiteX13" fmla="*/ 4932812 w 5658193"/>
              <a:gd name="connsiteY13" fmla="*/ 1450762 h 1450763"/>
              <a:gd name="connsiteX14" fmla="*/ 4207431 w 5658193"/>
              <a:gd name="connsiteY14" fmla="*/ 725381 h 1450763"/>
              <a:gd name="connsiteX15" fmla="*/ 4207442 w 5658193"/>
              <a:gd name="connsiteY15" fmla="*/ 725156 h 1450763"/>
              <a:gd name="connsiteX16" fmla="*/ 4208363 w 5658193"/>
              <a:gd name="connsiteY16" fmla="*/ 725156 h 1450763"/>
              <a:gd name="connsiteX17" fmla="*/ 4208386 w 5658193"/>
              <a:gd name="connsiteY17" fmla="*/ 725381 h 1450763"/>
              <a:gd name="connsiteX18" fmla="*/ 4208363 w 5658193"/>
              <a:gd name="connsiteY18" fmla="*/ 725606 h 1450763"/>
              <a:gd name="connsiteX19" fmla="*/ 4255322 w 5658193"/>
              <a:gd name="connsiteY19" fmla="*/ 725606 h 1450763"/>
              <a:gd name="connsiteX20" fmla="*/ 4269064 w 5658193"/>
              <a:gd name="connsiteY20" fmla="*/ 861924 h 1450763"/>
              <a:gd name="connsiteX21" fmla="*/ 4932812 w 5658193"/>
              <a:gd name="connsiteY21" fmla="*/ 1402894 h 1450763"/>
              <a:gd name="connsiteX22" fmla="*/ 5610325 w 5658193"/>
              <a:gd name="connsiteY22" fmla="*/ 725381 h 1450763"/>
              <a:gd name="connsiteX23" fmla="*/ 5610302 w 5658193"/>
              <a:gd name="connsiteY23" fmla="*/ 725156 h 1450763"/>
              <a:gd name="connsiteX24" fmla="*/ 5658182 w 5658193"/>
              <a:gd name="connsiteY24" fmla="*/ 725156 h 1450763"/>
              <a:gd name="connsiteX25" fmla="*/ 5658193 w 5658193"/>
              <a:gd name="connsiteY25" fmla="*/ 725381 h 1450763"/>
              <a:gd name="connsiteX26" fmla="*/ 4932812 w 5658193"/>
              <a:gd name="connsiteY26" fmla="*/ 1450762 h 1450763"/>
              <a:gd name="connsiteX27" fmla="*/ 2127320 w 5658193"/>
              <a:gd name="connsiteY27" fmla="*/ 1450763 h 1450763"/>
              <a:gd name="connsiteX28" fmla="*/ 1401938 w 5658193"/>
              <a:gd name="connsiteY28" fmla="*/ 725382 h 1450763"/>
              <a:gd name="connsiteX29" fmla="*/ 1401950 w 5658193"/>
              <a:gd name="connsiteY29" fmla="*/ 725157 h 1450763"/>
              <a:gd name="connsiteX30" fmla="*/ 1402870 w 5658193"/>
              <a:gd name="connsiteY30" fmla="*/ 725157 h 1450763"/>
              <a:gd name="connsiteX31" fmla="*/ 1402894 w 5658193"/>
              <a:gd name="connsiteY31" fmla="*/ 725382 h 1450763"/>
              <a:gd name="connsiteX32" fmla="*/ 1402870 w 5658193"/>
              <a:gd name="connsiteY32" fmla="*/ 725607 h 1450763"/>
              <a:gd name="connsiteX33" fmla="*/ 1449830 w 5658193"/>
              <a:gd name="connsiteY33" fmla="*/ 725607 h 1450763"/>
              <a:gd name="connsiteX34" fmla="*/ 1463572 w 5658193"/>
              <a:gd name="connsiteY34" fmla="*/ 861925 h 1450763"/>
              <a:gd name="connsiteX35" fmla="*/ 2127320 w 5658193"/>
              <a:gd name="connsiteY35" fmla="*/ 1402895 h 1450763"/>
              <a:gd name="connsiteX36" fmla="*/ 2804833 w 5658193"/>
              <a:gd name="connsiteY36" fmla="*/ 725382 h 1450763"/>
              <a:gd name="connsiteX37" fmla="*/ 2804810 w 5658193"/>
              <a:gd name="connsiteY37" fmla="*/ 725157 h 1450763"/>
              <a:gd name="connsiteX38" fmla="*/ 2805515 w 5658193"/>
              <a:gd name="connsiteY38" fmla="*/ 725157 h 1450763"/>
              <a:gd name="connsiteX39" fmla="*/ 2820229 w 5658193"/>
              <a:gd name="connsiteY39" fmla="*/ 579192 h 1450763"/>
              <a:gd name="connsiteX40" fmla="*/ 3530873 w 5658193"/>
              <a:gd name="connsiteY40" fmla="*/ 0 h 1450763"/>
              <a:gd name="connsiteX41" fmla="*/ 4256254 w 5658193"/>
              <a:gd name="connsiteY41" fmla="*/ 725381 h 1450763"/>
              <a:gd name="connsiteX42" fmla="*/ 4256243 w 5658193"/>
              <a:gd name="connsiteY42" fmla="*/ 725606 h 1450763"/>
              <a:gd name="connsiteX43" fmla="*/ 4255322 w 5658193"/>
              <a:gd name="connsiteY43" fmla="*/ 725606 h 1450763"/>
              <a:gd name="connsiteX44" fmla="*/ 4255299 w 5658193"/>
              <a:gd name="connsiteY44" fmla="*/ 725381 h 1450763"/>
              <a:gd name="connsiteX45" fmla="*/ 4255322 w 5658193"/>
              <a:gd name="connsiteY45" fmla="*/ 725156 h 1450763"/>
              <a:gd name="connsiteX46" fmla="*/ 4208363 w 5658193"/>
              <a:gd name="connsiteY46" fmla="*/ 725156 h 1450763"/>
              <a:gd name="connsiteX47" fmla="*/ 4194621 w 5658193"/>
              <a:gd name="connsiteY47" fmla="*/ 588839 h 1450763"/>
              <a:gd name="connsiteX48" fmla="*/ 3530873 w 5658193"/>
              <a:gd name="connsiteY48" fmla="*/ 47868 h 1450763"/>
              <a:gd name="connsiteX49" fmla="*/ 2853360 w 5658193"/>
              <a:gd name="connsiteY49" fmla="*/ 725381 h 1450763"/>
              <a:gd name="connsiteX50" fmla="*/ 2853383 w 5658193"/>
              <a:gd name="connsiteY50" fmla="*/ 725606 h 1450763"/>
              <a:gd name="connsiteX51" fmla="*/ 2852678 w 5658193"/>
              <a:gd name="connsiteY51" fmla="*/ 725606 h 1450763"/>
              <a:gd name="connsiteX52" fmla="*/ 2837964 w 5658193"/>
              <a:gd name="connsiteY52" fmla="*/ 871572 h 1450763"/>
              <a:gd name="connsiteX53" fmla="*/ 2127320 w 5658193"/>
              <a:gd name="connsiteY53" fmla="*/ 1450763 h 145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5658193" h="1450763">
                <a:moveTo>
                  <a:pt x="1450750" y="725607"/>
                </a:moveTo>
                <a:lnTo>
                  <a:pt x="1449830" y="725607"/>
                </a:lnTo>
                <a:lnTo>
                  <a:pt x="1449806" y="725382"/>
                </a:lnTo>
                <a:lnTo>
                  <a:pt x="1449830" y="725157"/>
                </a:lnTo>
                <a:lnTo>
                  <a:pt x="1402870" y="725157"/>
                </a:lnTo>
                <a:lnTo>
                  <a:pt x="1389130" y="588840"/>
                </a:lnTo>
                <a:cubicBezTo>
                  <a:pt x="1325954" y="280108"/>
                  <a:pt x="1052790" y="47869"/>
                  <a:pt x="725382" y="47869"/>
                </a:cubicBezTo>
                <a:cubicBezTo>
                  <a:pt x="351202" y="47869"/>
                  <a:pt x="47868" y="351202"/>
                  <a:pt x="47868" y="725382"/>
                </a:cubicBezTo>
                <a:lnTo>
                  <a:pt x="47890" y="725607"/>
                </a:lnTo>
                <a:lnTo>
                  <a:pt x="10" y="725607"/>
                </a:lnTo>
                <a:lnTo>
                  <a:pt x="0" y="725382"/>
                </a:lnTo>
                <a:cubicBezTo>
                  <a:pt x="0" y="324765"/>
                  <a:pt x="324764" y="1"/>
                  <a:pt x="725382" y="1"/>
                </a:cubicBezTo>
                <a:cubicBezTo>
                  <a:pt x="1125998" y="1"/>
                  <a:pt x="1450762" y="324765"/>
                  <a:pt x="1450762" y="725382"/>
                </a:cubicBezTo>
                <a:close/>
                <a:moveTo>
                  <a:pt x="4932812" y="1450762"/>
                </a:moveTo>
                <a:cubicBezTo>
                  <a:pt x="4532195" y="1450762"/>
                  <a:pt x="4207431" y="1125998"/>
                  <a:pt x="4207431" y="725381"/>
                </a:cubicBezTo>
                <a:lnTo>
                  <a:pt x="4207442" y="725156"/>
                </a:lnTo>
                <a:lnTo>
                  <a:pt x="4208363" y="725156"/>
                </a:lnTo>
                <a:lnTo>
                  <a:pt x="4208386" y="725381"/>
                </a:lnTo>
                <a:lnTo>
                  <a:pt x="4208363" y="725606"/>
                </a:lnTo>
                <a:lnTo>
                  <a:pt x="4255322" y="725606"/>
                </a:lnTo>
                <a:lnTo>
                  <a:pt x="4269064" y="861924"/>
                </a:lnTo>
                <a:cubicBezTo>
                  <a:pt x="4332239" y="1170655"/>
                  <a:pt x="4605404" y="1402894"/>
                  <a:pt x="4932812" y="1402894"/>
                </a:cubicBezTo>
                <a:cubicBezTo>
                  <a:pt x="5306992" y="1402894"/>
                  <a:pt x="5610325" y="1099561"/>
                  <a:pt x="5610325" y="725381"/>
                </a:cubicBezTo>
                <a:lnTo>
                  <a:pt x="5610302" y="725156"/>
                </a:lnTo>
                <a:lnTo>
                  <a:pt x="5658182" y="725156"/>
                </a:lnTo>
                <a:lnTo>
                  <a:pt x="5658193" y="725381"/>
                </a:lnTo>
                <a:cubicBezTo>
                  <a:pt x="5658193" y="1125998"/>
                  <a:pt x="5333429" y="1450762"/>
                  <a:pt x="4932812" y="1450762"/>
                </a:cubicBezTo>
                <a:close/>
                <a:moveTo>
                  <a:pt x="2127320" y="1450763"/>
                </a:moveTo>
                <a:cubicBezTo>
                  <a:pt x="1726703" y="1450763"/>
                  <a:pt x="1401938" y="1125999"/>
                  <a:pt x="1401938" y="725382"/>
                </a:cubicBezTo>
                <a:lnTo>
                  <a:pt x="1401950" y="725157"/>
                </a:lnTo>
                <a:lnTo>
                  <a:pt x="1402870" y="725157"/>
                </a:lnTo>
                <a:lnTo>
                  <a:pt x="1402894" y="725382"/>
                </a:lnTo>
                <a:lnTo>
                  <a:pt x="1402870" y="725607"/>
                </a:lnTo>
                <a:lnTo>
                  <a:pt x="1449830" y="725607"/>
                </a:lnTo>
                <a:lnTo>
                  <a:pt x="1463572" y="861925"/>
                </a:lnTo>
                <a:cubicBezTo>
                  <a:pt x="1526746" y="1170656"/>
                  <a:pt x="1799912" y="1402895"/>
                  <a:pt x="2127320" y="1402895"/>
                </a:cubicBezTo>
                <a:cubicBezTo>
                  <a:pt x="2501500" y="1402895"/>
                  <a:pt x="2804833" y="1099562"/>
                  <a:pt x="2804833" y="725382"/>
                </a:cubicBezTo>
                <a:lnTo>
                  <a:pt x="2804810" y="725157"/>
                </a:lnTo>
                <a:lnTo>
                  <a:pt x="2805515" y="725157"/>
                </a:lnTo>
                <a:lnTo>
                  <a:pt x="2820229" y="579192"/>
                </a:lnTo>
                <a:cubicBezTo>
                  <a:pt x="2887868" y="248648"/>
                  <a:pt x="3180333" y="0"/>
                  <a:pt x="3530873" y="0"/>
                </a:cubicBezTo>
                <a:cubicBezTo>
                  <a:pt x="3931490" y="0"/>
                  <a:pt x="4256254" y="324764"/>
                  <a:pt x="4256254" y="725381"/>
                </a:cubicBezTo>
                <a:lnTo>
                  <a:pt x="4256243" y="725606"/>
                </a:lnTo>
                <a:lnTo>
                  <a:pt x="4255322" y="725606"/>
                </a:lnTo>
                <a:lnTo>
                  <a:pt x="4255299" y="725381"/>
                </a:lnTo>
                <a:lnTo>
                  <a:pt x="4255322" y="725156"/>
                </a:lnTo>
                <a:lnTo>
                  <a:pt x="4208363" y="725156"/>
                </a:lnTo>
                <a:lnTo>
                  <a:pt x="4194621" y="588839"/>
                </a:lnTo>
                <a:cubicBezTo>
                  <a:pt x="4131446" y="280107"/>
                  <a:pt x="3858281" y="47868"/>
                  <a:pt x="3530873" y="47868"/>
                </a:cubicBezTo>
                <a:cubicBezTo>
                  <a:pt x="3156693" y="47868"/>
                  <a:pt x="2853360" y="351201"/>
                  <a:pt x="2853360" y="725381"/>
                </a:cubicBezTo>
                <a:lnTo>
                  <a:pt x="2853383" y="725606"/>
                </a:lnTo>
                <a:lnTo>
                  <a:pt x="2852678" y="725606"/>
                </a:lnTo>
                <a:lnTo>
                  <a:pt x="2837964" y="871572"/>
                </a:lnTo>
                <a:cubicBezTo>
                  <a:pt x="2770325" y="1202116"/>
                  <a:pt x="2477860" y="1450763"/>
                  <a:pt x="2127320" y="1450763"/>
                </a:cubicBezTo>
                <a:close/>
              </a:path>
            </a:pathLst>
          </a:custGeom>
          <a:gradFill>
            <a:gsLst>
              <a:gs pos="66000">
                <a:schemeClr val="accent6"/>
              </a:gs>
              <a:gs pos="42000">
                <a:schemeClr val="accent5"/>
              </a:gs>
              <a:gs pos="8000">
                <a:schemeClr val="accent4"/>
              </a:gs>
              <a:gs pos="90000">
                <a:schemeClr val="accent3"/>
              </a:gs>
            </a:gsLst>
            <a:lin ang="10800000" scaled="0"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415C901-039D-4058-80C7-5ABA400CDB06}"/>
              </a:ext>
            </a:extLst>
          </p:cNvPr>
          <p:cNvSpPr/>
          <p:nvPr/>
        </p:nvSpPr>
        <p:spPr>
          <a:xfrm>
            <a:off x="2139191" y="1695194"/>
            <a:ext cx="879845" cy="87984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From2021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6DA334-7569-42CB-95CD-419F4AC26092}"/>
              </a:ext>
            </a:extLst>
          </p:cNvPr>
          <p:cNvSpPr/>
          <p:nvPr/>
        </p:nvSpPr>
        <p:spPr>
          <a:xfrm>
            <a:off x="3491520" y="1695194"/>
            <a:ext cx="879845" cy="87984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2025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D8E2964-D9A5-4A16-8604-F04921C189EB}"/>
              </a:ext>
            </a:extLst>
          </p:cNvPr>
          <p:cNvSpPr/>
          <p:nvPr/>
        </p:nvSpPr>
        <p:spPr>
          <a:xfrm>
            <a:off x="4843848" y="1695194"/>
            <a:ext cx="879845" cy="87984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2030</a:t>
            </a:r>
          </a:p>
        </p:txBody>
      </p:sp>
      <p:sp>
        <p:nvSpPr>
          <p:cNvPr id="51" name="Oval 50" descr="timeline endpoints">
            <a:extLst>
              <a:ext uri="{FF2B5EF4-FFF2-40B4-BE49-F238E27FC236}">
                <a16:creationId xmlns:a16="http://schemas.microsoft.com/office/drawing/2014/main" id="{FEB42CF1-3717-49C1-AB83-60AC16555486}"/>
              </a:ext>
            </a:extLst>
          </p:cNvPr>
          <p:cNvSpPr/>
          <p:nvPr/>
        </p:nvSpPr>
        <p:spPr>
          <a:xfrm>
            <a:off x="454684" y="2039980"/>
            <a:ext cx="190273" cy="190273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Freeform: Shape 32" descr="timeline ">
            <a:extLst>
              <a:ext uri="{FF2B5EF4-FFF2-40B4-BE49-F238E27FC236}">
                <a16:creationId xmlns:a16="http://schemas.microsoft.com/office/drawing/2014/main" id="{7B3DF975-73CD-42C6-9B78-C3FF40C352F1}"/>
              </a:ext>
            </a:extLst>
          </p:cNvPr>
          <p:cNvSpPr/>
          <p:nvPr/>
        </p:nvSpPr>
        <p:spPr>
          <a:xfrm rot="10800000" flipV="1">
            <a:off x="5924100" y="1413694"/>
            <a:ext cx="5431542" cy="1392649"/>
          </a:xfrm>
          <a:custGeom>
            <a:avLst/>
            <a:gdLst>
              <a:gd name="connsiteX0" fmla="*/ 1450750 w 5658193"/>
              <a:gd name="connsiteY0" fmla="*/ 725607 h 1450763"/>
              <a:gd name="connsiteX1" fmla="*/ 1449830 w 5658193"/>
              <a:gd name="connsiteY1" fmla="*/ 725607 h 1450763"/>
              <a:gd name="connsiteX2" fmla="*/ 1449806 w 5658193"/>
              <a:gd name="connsiteY2" fmla="*/ 725382 h 1450763"/>
              <a:gd name="connsiteX3" fmla="*/ 1449830 w 5658193"/>
              <a:gd name="connsiteY3" fmla="*/ 725157 h 1450763"/>
              <a:gd name="connsiteX4" fmla="*/ 1402870 w 5658193"/>
              <a:gd name="connsiteY4" fmla="*/ 725157 h 1450763"/>
              <a:gd name="connsiteX5" fmla="*/ 1389130 w 5658193"/>
              <a:gd name="connsiteY5" fmla="*/ 588840 h 1450763"/>
              <a:gd name="connsiteX6" fmla="*/ 725382 w 5658193"/>
              <a:gd name="connsiteY6" fmla="*/ 47869 h 1450763"/>
              <a:gd name="connsiteX7" fmla="*/ 47868 w 5658193"/>
              <a:gd name="connsiteY7" fmla="*/ 725382 h 1450763"/>
              <a:gd name="connsiteX8" fmla="*/ 47890 w 5658193"/>
              <a:gd name="connsiteY8" fmla="*/ 725607 h 1450763"/>
              <a:gd name="connsiteX9" fmla="*/ 10 w 5658193"/>
              <a:gd name="connsiteY9" fmla="*/ 725607 h 1450763"/>
              <a:gd name="connsiteX10" fmla="*/ 0 w 5658193"/>
              <a:gd name="connsiteY10" fmla="*/ 725382 h 1450763"/>
              <a:gd name="connsiteX11" fmla="*/ 725382 w 5658193"/>
              <a:gd name="connsiteY11" fmla="*/ 1 h 1450763"/>
              <a:gd name="connsiteX12" fmla="*/ 1450762 w 5658193"/>
              <a:gd name="connsiteY12" fmla="*/ 725382 h 1450763"/>
              <a:gd name="connsiteX13" fmla="*/ 4932812 w 5658193"/>
              <a:gd name="connsiteY13" fmla="*/ 1450762 h 1450763"/>
              <a:gd name="connsiteX14" fmla="*/ 4207431 w 5658193"/>
              <a:gd name="connsiteY14" fmla="*/ 725381 h 1450763"/>
              <a:gd name="connsiteX15" fmla="*/ 4207442 w 5658193"/>
              <a:gd name="connsiteY15" fmla="*/ 725156 h 1450763"/>
              <a:gd name="connsiteX16" fmla="*/ 4208363 w 5658193"/>
              <a:gd name="connsiteY16" fmla="*/ 725156 h 1450763"/>
              <a:gd name="connsiteX17" fmla="*/ 4208386 w 5658193"/>
              <a:gd name="connsiteY17" fmla="*/ 725381 h 1450763"/>
              <a:gd name="connsiteX18" fmla="*/ 4208363 w 5658193"/>
              <a:gd name="connsiteY18" fmla="*/ 725606 h 1450763"/>
              <a:gd name="connsiteX19" fmla="*/ 4255322 w 5658193"/>
              <a:gd name="connsiteY19" fmla="*/ 725606 h 1450763"/>
              <a:gd name="connsiteX20" fmla="*/ 4269064 w 5658193"/>
              <a:gd name="connsiteY20" fmla="*/ 861924 h 1450763"/>
              <a:gd name="connsiteX21" fmla="*/ 4932812 w 5658193"/>
              <a:gd name="connsiteY21" fmla="*/ 1402894 h 1450763"/>
              <a:gd name="connsiteX22" fmla="*/ 5610325 w 5658193"/>
              <a:gd name="connsiteY22" fmla="*/ 725381 h 1450763"/>
              <a:gd name="connsiteX23" fmla="*/ 5610302 w 5658193"/>
              <a:gd name="connsiteY23" fmla="*/ 725156 h 1450763"/>
              <a:gd name="connsiteX24" fmla="*/ 5658182 w 5658193"/>
              <a:gd name="connsiteY24" fmla="*/ 725156 h 1450763"/>
              <a:gd name="connsiteX25" fmla="*/ 5658193 w 5658193"/>
              <a:gd name="connsiteY25" fmla="*/ 725381 h 1450763"/>
              <a:gd name="connsiteX26" fmla="*/ 4932812 w 5658193"/>
              <a:gd name="connsiteY26" fmla="*/ 1450762 h 1450763"/>
              <a:gd name="connsiteX27" fmla="*/ 2127320 w 5658193"/>
              <a:gd name="connsiteY27" fmla="*/ 1450763 h 1450763"/>
              <a:gd name="connsiteX28" fmla="*/ 1401938 w 5658193"/>
              <a:gd name="connsiteY28" fmla="*/ 725382 h 1450763"/>
              <a:gd name="connsiteX29" fmla="*/ 1401950 w 5658193"/>
              <a:gd name="connsiteY29" fmla="*/ 725157 h 1450763"/>
              <a:gd name="connsiteX30" fmla="*/ 1402870 w 5658193"/>
              <a:gd name="connsiteY30" fmla="*/ 725157 h 1450763"/>
              <a:gd name="connsiteX31" fmla="*/ 1402894 w 5658193"/>
              <a:gd name="connsiteY31" fmla="*/ 725382 h 1450763"/>
              <a:gd name="connsiteX32" fmla="*/ 1402870 w 5658193"/>
              <a:gd name="connsiteY32" fmla="*/ 725607 h 1450763"/>
              <a:gd name="connsiteX33" fmla="*/ 1449830 w 5658193"/>
              <a:gd name="connsiteY33" fmla="*/ 725607 h 1450763"/>
              <a:gd name="connsiteX34" fmla="*/ 1463572 w 5658193"/>
              <a:gd name="connsiteY34" fmla="*/ 861925 h 1450763"/>
              <a:gd name="connsiteX35" fmla="*/ 2127320 w 5658193"/>
              <a:gd name="connsiteY35" fmla="*/ 1402895 h 1450763"/>
              <a:gd name="connsiteX36" fmla="*/ 2804833 w 5658193"/>
              <a:gd name="connsiteY36" fmla="*/ 725382 h 1450763"/>
              <a:gd name="connsiteX37" fmla="*/ 2804810 w 5658193"/>
              <a:gd name="connsiteY37" fmla="*/ 725157 h 1450763"/>
              <a:gd name="connsiteX38" fmla="*/ 2805515 w 5658193"/>
              <a:gd name="connsiteY38" fmla="*/ 725157 h 1450763"/>
              <a:gd name="connsiteX39" fmla="*/ 2820229 w 5658193"/>
              <a:gd name="connsiteY39" fmla="*/ 579192 h 1450763"/>
              <a:gd name="connsiteX40" fmla="*/ 3530873 w 5658193"/>
              <a:gd name="connsiteY40" fmla="*/ 0 h 1450763"/>
              <a:gd name="connsiteX41" fmla="*/ 4256254 w 5658193"/>
              <a:gd name="connsiteY41" fmla="*/ 725381 h 1450763"/>
              <a:gd name="connsiteX42" fmla="*/ 4256243 w 5658193"/>
              <a:gd name="connsiteY42" fmla="*/ 725606 h 1450763"/>
              <a:gd name="connsiteX43" fmla="*/ 4255322 w 5658193"/>
              <a:gd name="connsiteY43" fmla="*/ 725606 h 1450763"/>
              <a:gd name="connsiteX44" fmla="*/ 4255299 w 5658193"/>
              <a:gd name="connsiteY44" fmla="*/ 725381 h 1450763"/>
              <a:gd name="connsiteX45" fmla="*/ 4255322 w 5658193"/>
              <a:gd name="connsiteY45" fmla="*/ 725156 h 1450763"/>
              <a:gd name="connsiteX46" fmla="*/ 4208363 w 5658193"/>
              <a:gd name="connsiteY46" fmla="*/ 725156 h 1450763"/>
              <a:gd name="connsiteX47" fmla="*/ 4194621 w 5658193"/>
              <a:gd name="connsiteY47" fmla="*/ 588839 h 1450763"/>
              <a:gd name="connsiteX48" fmla="*/ 3530873 w 5658193"/>
              <a:gd name="connsiteY48" fmla="*/ 47868 h 1450763"/>
              <a:gd name="connsiteX49" fmla="*/ 2853360 w 5658193"/>
              <a:gd name="connsiteY49" fmla="*/ 725381 h 1450763"/>
              <a:gd name="connsiteX50" fmla="*/ 2853383 w 5658193"/>
              <a:gd name="connsiteY50" fmla="*/ 725606 h 1450763"/>
              <a:gd name="connsiteX51" fmla="*/ 2852678 w 5658193"/>
              <a:gd name="connsiteY51" fmla="*/ 725606 h 1450763"/>
              <a:gd name="connsiteX52" fmla="*/ 2837964 w 5658193"/>
              <a:gd name="connsiteY52" fmla="*/ 871572 h 1450763"/>
              <a:gd name="connsiteX53" fmla="*/ 2127320 w 5658193"/>
              <a:gd name="connsiteY53" fmla="*/ 1450763 h 1450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5658193" h="1450763">
                <a:moveTo>
                  <a:pt x="1450750" y="725607"/>
                </a:moveTo>
                <a:lnTo>
                  <a:pt x="1449830" y="725607"/>
                </a:lnTo>
                <a:lnTo>
                  <a:pt x="1449806" y="725382"/>
                </a:lnTo>
                <a:lnTo>
                  <a:pt x="1449830" y="725157"/>
                </a:lnTo>
                <a:lnTo>
                  <a:pt x="1402870" y="725157"/>
                </a:lnTo>
                <a:lnTo>
                  <a:pt x="1389130" y="588840"/>
                </a:lnTo>
                <a:cubicBezTo>
                  <a:pt x="1325954" y="280108"/>
                  <a:pt x="1052790" y="47869"/>
                  <a:pt x="725382" y="47869"/>
                </a:cubicBezTo>
                <a:cubicBezTo>
                  <a:pt x="351202" y="47869"/>
                  <a:pt x="47868" y="351202"/>
                  <a:pt x="47868" y="725382"/>
                </a:cubicBezTo>
                <a:lnTo>
                  <a:pt x="47890" y="725607"/>
                </a:lnTo>
                <a:lnTo>
                  <a:pt x="10" y="725607"/>
                </a:lnTo>
                <a:lnTo>
                  <a:pt x="0" y="725382"/>
                </a:lnTo>
                <a:cubicBezTo>
                  <a:pt x="0" y="324765"/>
                  <a:pt x="324764" y="1"/>
                  <a:pt x="725382" y="1"/>
                </a:cubicBezTo>
                <a:cubicBezTo>
                  <a:pt x="1125998" y="1"/>
                  <a:pt x="1450762" y="324765"/>
                  <a:pt x="1450762" y="725382"/>
                </a:cubicBezTo>
                <a:close/>
                <a:moveTo>
                  <a:pt x="4932812" y="1450762"/>
                </a:moveTo>
                <a:cubicBezTo>
                  <a:pt x="4532195" y="1450762"/>
                  <a:pt x="4207431" y="1125998"/>
                  <a:pt x="4207431" y="725381"/>
                </a:cubicBezTo>
                <a:lnTo>
                  <a:pt x="4207442" y="725156"/>
                </a:lnTo>
                <a:lnTo>
                  <a:pt x="4208363" y="725156"/>
                </a:lnTo>
                <a:lnTo>
                  <a:pt x="4208386" y="725381"/>
                </a:lnTo>
                <a:lnTo>
                  <a:pt x="4208363" y="725606"/>
                </a:lnTo>
                <a:lnTo>
                  <a:pt x="4255322" y="725606"/>
                </a:lnTo>
                <a:lnTo>
                  <a:pt x="4269064" y="861924"/>
                </a:lnTo>
                <a:cubicBezTo>
                  <a:pt x="4332239" y="1170655"/>
                  <a:pt x="4605404" y="1402894"/>
                  <a:pt x="4932812" y="1402894"/>
                </a:cubicBezTo>
                <a:cubicBezTo>
                  <a:pt x="5306992" y="1402894"/>
                  <a:pt x="5610325" y="1099561"/>
                  <a:pt x="5610325" y="725381"/>
                </a:cubicBezTo>
                <a:lnTo>
                  <a:pt x="5610302" y="725156"/>
                </a:lnTo>
                <a:lnTo>
                  <a:pt x="5658182" y="725156"/>
                </a:lnTo>
                <a:lnTo>
                  <a:pt x="5658193" y="725381"/>
                </a:lnTo>
                <a:cubicBezTo>
                  <a:pt x="5658193" y="1125998"/>
                  <a:pt x="5333429" y="1450762"/>
                  <a:pt x="4932812" y="1450762"/>
                </a:cubicBezTo>
                <a:close/>
                <a:moveTo>
                  <a:pt x="2127320" y="1450763"/>
                </a:moveTo>
                <a:cubicBezTo>
                  <a:pt x="1726703" y="1450763"/>
                  <a:pt x="1401938" y="1125999"/>
                  <a:pt x="1401938" y="725382"/>
                </a:cubicBezTo>
                <a:lnTo>
                  <a:pt x="1401950" y="725157"/>
                </a:lnTo>
                <a:lnTo>
                  <a:pt x="1402870" y="725157"/>
                </a:lnTo>
                <a:lnTo>
                  <a:pt x="1402894" y="725382"/>
                </a:lnTo>
                <a:lnTo>
                  <a:pt x="1402870" y="725607"/>
                </a:lnTo>
                <a:lnTo>
                  <a:pt x="1449830" y="725607"/>
                </a:lnTo>
                <a:lnTo>
                  <a:pt x="1463572" y="861925"/>
                </a:lnTo>
                <a:cubicBezTo>
                  <a:pt x="1526746" y="1170656"/>
                  <a:pt x="1799912" y="1402895"/>
                  <a:pt x="2127320" y="1402895"/>
                </a:cubicBezTo>
                <a:cubicBezTo>
                  <a:pt x="2501500" y="1402895"/>
                  <a:pt x="2804833" y="1099562"/>
                  <a:pt x="2804833" y="725382"/>
                </a:cubicBezTo>
                <a:lnTo>
                  <a:pt x="2804810" y="725157"/>
                </a:lnTo>
                <a:lnTo>
                  <a:pt x="2805515" y="725157"/>
                </a:lnTo>
                <a:lnTo>
                  <a:pt x="2820229" y="579192"/>
                </a:lnTo>
                <a:cubicBezTo>
                  <a:pt x="2887868" y="248648"/>
                  <a:pt x="3180333" y="0"/>
                  <a:pt x="3530873" y="0"/>
                </a:cubicBezTo>
                <a:cubicBezTo>
                  <a:pt x="3931490" y="0"/>
                  <a:pt x="4256254" y="324764"/>
                  <a:pt x="4256254" y="725381"/>
                </a:cubicBezTo>
                <a:lnTo>
                  <a:pt x="4256243" y="725606"/>
                </a:lnTo>
                <a:lnTo>
                  <a:pt x="4255322" y="725606"/>
                </a:lnTo>
                <a:lnTo>
                  <a:pt x="4255299" y="725381"/>
                </a:lnTo>
                <a:lnTo>
                  <a:pt x="4255322" y="725156"/>
                </a:lnTo>
                <a:lnTo>
                  <a:pt x="4208363" y="725156"/>
                </a:lnTo>
                <a:lnTo>
                  <a:pt x="4194621" y="588839"/>
                </a:lnTo>
                <a:cubicBezTo>
                  <a:pt x="4131446" y="280107"/>
                  <a:pt x="3858281" y="47868"/>
                  <a:pt x="3530873" y="47868"/>
                </a:cubicBezTo>
                <a:cubicBezTo>
                  <a:pt x="3156693" y="47868"/>
                  <a:pt x="2853360" y="351201"/>
                  <a:pt x="2853360" y="725381"/>
                </a:cubicBezTo>
                <a:lnTo>
                  <a:pt x="2853383" y="725606"/>
                </a:lnTo>
                <a:lnTo>
                  <a:pt x="2852678" y="725606"/>
                </a:lnTo>
                <a:lnTo>
                  <a:pt x="2837964" y="871572"/>
                </a:lnTo>
                <a:cubicBezTo>
                  <a:pt x="2770325" y="1202116"/>
                  <a:pt x="2477860" y="1450763"/>
                  <a:pt x="2127320" y="1450763"/>
                </a:cubicBezTo>
                <a:close/>
              </a:path>
            </a:pathLst>
          </a:custGeom>
          <a:gradFill>
            <a:gsLst>
              <a:gs pos="66000">
                <a:schemeClr val="accent6"/>
              </a:gs>
              <a:gs pos="42000">
                <a:schemeClr val="accent5"/>
              </a:gs>
              <a:gs pos="8000">
                <a:schemeClr val="accent4"/>
              </a:gs>
              <a:gs pos="90000">
                <a:schemeClr val="accent3"/>
              </a:gs>
            </a:gsLst>
            <a:lin ang="10800000" scaled="0"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40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F57FC2D-CA42-4C0C-9FE9-BC02A85CA6CC}"/>
              </a:ext>
            </a:extLst>
          </p:cNvPr>
          <p:cNvSpPr/>
          <p:nvPr/>
        </p:nvSpPr>
        <p:spPr>
          <a:xfrm>
            <a:off x="7537064" y="1676391"/>
            <a:ext cx="879845" cy="87984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2040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BCBB380A-D7CA-44B2-9AFF-F5B137339529}"/>
              </a:ext>
            </a:extLst>
          </p:cNvPr>
          <p:cNvSpPr/>
          <p:nvPr/>
        </p:nvSpPr>
        <p:spPr>
          <a:xfrm>
            <a:off x="8889393" y="1676391"/>
            <a:ext cx="879845" cy="87984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2045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EBE3DB8-3294-4B4E-8DA5-18607EEBBF08}"/>
              </a:ext>
            </a:extLst>
          </p:cNvPr>
          <p:cNvSpPr/>
          <p:nvPr/>
        </p:nvSpPr>
        <p:spPr>
          <a:xfrm>
            <a:off x="10484675" y="1676390"/>
            <a:ext cx="879845" cy="87984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2050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67109255-4AA7-4D58-A34F-284BA675F71A}"/>
              </a:ext>
            </a:extLst>
          </p:cNvPr>
          <p:cNvSpPr/>
          <p:nvPr/>
        </p:nvSpPr>
        <p:spPr>
          <a:xfrm>
            <a:off x="6184735" y="1676391"/>
            <a:ext cx="879845" cy="87984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By 2035</a:t>
            </a:r>
          </a:p>
        </p:txBody>
      </p:sp>
      <p:sp>
        <p:nvSpPr>
          <p:cNvPr id="71" name="Oval 70" descr="timeline endpoints">
            <a:extLst>
              <a:ext uri="{FF2B5EF4-FFF2-40B4-BE49-F238E27FC236}">
                <a16:creationId xmlns:a16="http://schemas.microsoft.com/office/drawing/2014/main" id="{77EBB638-4BD1-47AC-94FB-DCD6B28116F6}"/>
              </a:ext>
            </a:extLst>
          </p:cNvPr>
          <p:cNvSpPr/>
          <p:nvPr/>
        </p:nvSpPr>
        <p:spPr>
          <a:xfrm>
            <a:off x="11259308" y="2025911"/>
            <a:ext cx="180805" cy="180805"/>
          </a:xfrm>
          <a:prstGeom prst="ellipse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8C3D9F9-4837-4F86-BA47-07FC8380F1B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998216" y="2995319"/>
            <a:ext cx="1208897" cy="1109542"/>
          </a:xfrm>
          <a:ln>
            <a:solidFill>
              <a:srgbClr val="172DA6"/>
            </a:solidFill>
          </a:ln>
        </p:spPr>
        <p:txBody>
          <a:bodyPr/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100%                renewable              energy. </a:t>
            </a: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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6BD85-425B-4958-88CA-45CA44C8037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3345983" y="2995319"/>
            <a:ext cx="1181099" cy="1109541"/>
          </a:xfrm>
          <a:ln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100% LED                 light fittings.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Utilise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digital format OR public transport for meetings. </a:t>
            </a: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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04DBBF1-EF80-43E1-B3CC-E7287929142E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4675637" y="2995320"/>
            <a:ext cx="1181099" cy="1109540"/>
          </a:xfrm>
          <a:ln>
            <a:solidFill>
              <a:srgbClr val="00B050"/>
            </a:solidFill>
          </a:ln>
        </p:spPr>
        <p:txBody>
          <a:bodyPr/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Implement                   water &amp; waste reduction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programme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&amp; enhanced         office insulation. 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41E481CA-8BE8-4318-84EE-4F88A61BE57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22243" y="2995319"/>
            <a:ext cx="1181099" cy="1109540"/>
          </a:xfrm>
          <a:ln>
            <a:solidFill>
              <a:srgbClr val="8439BD"/>
            </a:solidFill>
          </a:ln>
        </p:spPr>
        <p:txBody>
          <a:bodyPr/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Replace boiler with heat                pump &amp;                 improve office               insulation.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FEC3A38-7684-4BBF-AFAD-87409B0E6BDC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7360774" y="2995319"/>
            <a:ext cx="1181098" cy="1109539"/>
          </a:xfrm>
          <a:ln>
            <a:solidFill>
              <a:srgbClr val="172DA6"/>
            </a:solidFill>
          </a:ln>
        </p:spPr>
        <p:txBody>
          <a:bodyPr/>
          <a:lstStyle/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100%                  electric     vehicles.</a:t>
            </a:r>
          </a:p>
        </p:txBody>
      </p:sp>
      <p:sp>
        <p:nvSpPr>
          <p:cNvPr id="45" name="Title 44">
            <a:extLst>
              <a:ext uri="{FF2B5EF4-FFF2-40B4-BE49-F238E27FC236}">
                <a16:creationId xmlns:a16="http://schemas.microsoft.com/office/drawing/2014/main" id="{CE9001BD-04C4-40D0-98EB-088BE1EF0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69" y="181986"/>
            <a:ext cx="11731752" cy="534318"/>
          </a:xfrm>
        </p:spPr>
        <p:txBody>
          <a:bodyPr/>
          <a:lstStyle/>
          <a:p>
            <a:r>
              <a:rPr lang="en-US" sz="3200" dirty="0">
                <a:solidFill>
                  <a:srgbClr val="8F2EA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ECONORTH’S ROADMAP TO NET ZERO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2585BE-B2AE-6789-1836-1C7B7836D037}"/>
              </a:ext>
            </a:extLst>
          </p:cNvPr>
          <p:cNvSpPr txBox="1"/>
          <p:nvPr/>
        </p:nvSpPr>
        <p:spPr>
          <a:xfrm rot="5400000">
            <a:off x="456939" y="1597795"/>
            <a:ext cx="1394391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val 13" descr="timeline endpoints">
            <a:extLst>
              <a:ext uri="{FF2B5EF4-FFF2-40B4-BE49-F238E27FC236}">
                <a16:creationId xmlns:a16="http://schemas.microsoft.com/office/drawing/2014/main" id="{2DD769C5-CBE0-74E0-0F6E-C805E07804FA}"/>
              </a:ext>
            </a:extLst>
          </p:cNvPr>
          <p:cNvSpPr/>
          <p:nvPr/>
        </p:nvSpPr>
        <p:spPr>
          <a:xfrm>
            <a:off x="1796736" y="2173410"/>
            <a:ext cx="180805" cy="18080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10">
            <a:extLst>
              <a:ext uri="{FF2B5EF4-FFF2-40B4-BE49-F238E27FC236}">
                <a16:creationId xmlns:a16="http://schemas.microsoft.com/office/drawing/2014/main" id="{C119C782-5D99-A1FA-2357-BDE921B5E40E}"/>
              </a:ext>
            </a:extLst>
          </p:cNvPr>
          <p:cNvSpPr txBox="1">
            <a:spLocks/>
          </p:cNvSpPr>
          <p:nvPr/>
        </p:nvSpPr>
        <p:spPr>
          <a:xfrm>
            <a:off x="2008926" y="1066482"/>
            <a:ext cx="1208897" cy="30218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Base Year</a:t>
            </a:r>
          </a:p>
        </p:txBody>
      </p:sp>
      <p:sp>
        <p:nvSpPr>
          <p:cNvPr id="7" name="Text Placeholder 23">
            <a:extLst>
              <a:ext uri="{FF2B5EF4-FFF2-40B4-BE49-F238E27FC236}">
                <a16:creationId xmlns:a16="http://schemas.microsoft.com/office/drawing/2014/main" id="{A50B802D-50DF-1D26-B09F-6F907B1D2272}"/>
              </a:ext>
            </a:extLst>
          </p:cNvPr>
          <p:cNvSpPr txBox="1">
            <a:spLocks/>
          </p:cNvSpPr>
          <p:nvPr/>
        </p:nvSpPr>
        <p:spPr>
          <a:xfrm>
            <a:off x="10385551" y="1118286"/>
            <a:ext cx="1181098" cy="30218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Target Year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020D9F0-9D01-2DD1-2398-5DB3EC8FCBFE}"/>
              </a:ext>
            </a:extLst>
          </p:cNvPr>
          <p:cNvSpPr txBox="1">
            <a:spLocks/>
          </p:cNvSpPr>
          <p:nvPr/>
        </p:nvSpPr>
        <p:spPr>
          <a:xfrm>
            <a:off x="668402" y="2987919"/>
            <a:ext cx="1208897" cy="30218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EcoNorth’s</a:t>
            </a:r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Emissions</a:t>
            </a:r>
          </a:p>
          <a:p>
            <a:pPr>
              <a:spcBef>
                <a:spcPts val="600"/>
              </a:spcBef>
            </a:pPr>
            <a:endParaRPr lang="en-US" sz="1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Supply Chain   Emissions</a:t>
            </a:r>
          </a:p>
          <a:p>
            <a:pPr algn="ctr"/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Operational Services &amp; Delivery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FE15FED3-8B74-2445-3D94-BA9BA89134B5}"/>
              </a:ext>
            </a:extLst>
          </p:cNvPr>
          <p:cNvSpPr txBox="1">
            <a:spLocks/>
          </p:cNvSpPr>
          <p:nvPr/>
        </p:nvSpPr>
        <p:spPr>
          <a:xfrm>
            <a:off x="3356337" y="4189592"/>
            <a:ext cx="1181099" cy="110954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6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100% reusable packaging                 &amp; minimal  deliveries.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B95C0668-8334-54E1-E58F-5B6A67526BC6}"/>
              </a:ext>
            </a:extLst>
          </p:cNvPr>
          <p:cNvSpPr txBox="1">
            <a:spLocks/>
          </p:cNvSpPr>
          <p:nvPr/>
        </p:nvSpPr>
        <p:spPr>
          <a:xfrm>
            <a:off x="6032597" y="4189592"/>
            <a:ext cx="1181099" cy="1109540"/>
          </a:xfrm>
          <a:prstGeom prst="rect">
            <a:avLst/>
          </a:prstGeom>
          <a:ln>
            <a:solidFill>
              <a:srgbClr val="8439BD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Implement geographic subcontractor selection process contributing to carbon reduction. 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DBBC4ED2-B5A6-874C-0EFD-B1B9D67389AB}"/>
              </a:ext>
            </a:extLst>
          </p:cNvPr>
          <p:cNvSpPr txBox="1">
            <a:spLocks/>
          </p:cNvSpPr>
          <p:nvPr/>
        </p:nvSpPr>
        <p:spPr>
          <a:xfrm>
            <a:off x="7371128" y="4189592"/>
            <a:ext cx="1181098" cy="1109539"/>
          </a:xfrm>
          <a:prstGeom prst="rect">
            <a:avLst/>
          </a:prstGeom>
          <a:ln>
            <a:solidFill>
              <a:srgbClr val="172DA6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Include c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arbon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reduction              targets in subcontracts.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1B2ED477-7F95-F9C1-E856-41B733EACBF2}"/>
              </a:ext>
            </a:extLst>
          </p:cNvPr>
          <p:cNvSpPr txBox="1">
            <a:spLocks/>
          </p:cNvSpPr>
          <p:nvPr/>
        </p:nvSpPr>
        <p:spPr>
          <a:xfrm>
            <a:off x="2008572" y="5403324"/>
            <a:ext cx="1208897" cy="1109542"/>
          </a:xfrm>
          <a:prstGeom prst="rect">
            <a:avLst/>
          </a:prstGeom>
          <a:ln>
            <a:solidFill>
              <a:srgbClr val="172DA6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solidFill>
                  <a:srgbClr val="172DA6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Work with                clients to                 deliver carbon reduction                through habitat creation. </a:t>
            </a: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</a:t>
            </a:r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8AEF7016-10F5-2AA6-26ED-7CD65227AD05}"/>
              </a:ext>
            </a:extLst>
          </p:cNvPr>
          <p:cNvSpPr txBox="1">
            <a:spLocks/>
          </p:cNvSpPr>
          <p:nvPr/>
        </p:nvSpPr>
        <p:spPr>
          <a:xfrm>
            <a:off x="3356339" y="5403324"/>
            <a:ext cx="1181099" cy="1109541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6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Develop                   portfolio of renewable                energy          projects.</a:t>
            </a: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3D0509E0-BBFA-C78D-45DF-1908E70366FC}"/>
              </a:ext>
            </a:extLst>
          </p:cNvPr>
          <p:cNvSpPr txBox="1">
            <a:spLocks/>
          </p:cNvSpPr>
          <p:nvPr/>
        </p:nvSpPr>
        <p:spPr>
          <a:xfrm>
            <a:off x="4685993" y="5403324"/>
            <a:ext cx="1181099" cy="1109540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Develop operational specialisms in carbon negative habitat creation    &amp; restoration</a:t>
            </a: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</p:txBody>
      </p:sp>
      <p:sp>
        <p:nvSpPr>
          <p:cNvPr id="28" name="Text Placeholder 16">
            <a:extLst>
              <a:ext uri="{FF2B5EF4-FFF2-40B4-BE49-F238E27FC236}">
                <a16:creationId xmlns:a16="http://schemas.microsoft.com/office/drawing/2014/main" id="{076BD681-0657-9755-9F93-04C330EF4AC3}"/>
              </a:ext>
            </a:extLst>
          </p:cNvPr>
          <p:cNvSpPr txBox="1">
            <a:spLocks/>
          </p:cNvSpPr>
          <p:nvPr/>
        </p:nvSpPr>
        <p:spPr>
          <a:xfrm>
            <a:off x="6032599" y="5403323"/>
            <a:ext cx="1181099" cy="1109540"/>
          </a:xfrm>
          <a:prstGeom prst="rect">
            <a:avLst/>
          </a:prstGeom>
          <a:ln>
            <a:solidFill>
              <a:srgbClr val="8439BD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Develop carbon negative     habitats on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EcoNorth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landholdings.</a:t>
            </a: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 Placeholder 19">
            <a:extLst>
              <a:ext uri="{FF2B5EF4-FFF2-40B4-BE49-F238E27FC236}">
                <a16:creationId xmlns:a16="http://schemas.microsoft.com/office/drawing/2014/main" id="{209CC583-9731-3591-8146-296BC3A741F4}"/>
              </a:ext>
            </a:extLst>
          </p:cNvPr>
          <p:cNvSpPr txBox="1">
            <a:spLocks/>
          </p:cNvSpPr>
          <p:nvPr/>
        </p:nvSpPr>
        <p:spPr>
          <a:xfrm>
            <a:off x="7371130" y="5403323"/>
            <a:ext cx="1181098" cy="1109539"/>
          </a:xfrm>
          <a:prstGeom prst="rect">
            <a:avLst/>
          </a:prstGeom>
          <a:ln>
            <a:solidFill>
              <a:srgbClr val="172DA6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Integrate c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arbon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reduction into Biodiversity Net Gain across all projects.</a:t>
            </a:r>
          </a:p>
        </p:txBody>
      </p:sp>
      <p:sp>
        <p:nvSpPr>
          <p:cNvPr id="39" name="Text Placeholder 14">
            <a:extLst>
              <a:ext uri="{FF2B5EF4-FFF2-40B4-BE49-F238E27FC236}">
                <a16:creationId xmlns:a16="http://schemas.microsoft.com/office/drawing/2014/main" id="{BE36BCE3-10CF-C607-CA26-931D7663C8AE}"/>
              </a:ext>
            </a:extLst>
          </p:cNvPr>
          <p:cNvSpPr txBox="1">
            <a:spLocks/>
          </p:cNvSpPr>
          <p:nvPr/>
        </p:nvSpPr>
        <p:spPr>
          <a:xfrm>
            <a:off x="10075834" y="2996793"/>
            <a:ext cx="1181099" cy="3516069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Net zero accreditation.</a:t>
            </a:r>
          </a:p>
        </p:txBody>
      </p:sp>
      <p:sp>
        <p:nvSpPr>
          <p:cNvPr id="46" name="Text Placeholder 12">
            <a:extLst>
              <a:ext uri="{FF2B5EF4-FFF2-40B4-BE49-F238E27FC236}">
                <a16:creationId xmlns:a16="http://schemas.microsoft.com/office/drawing/2014/main" id="{6364CFCC-EA18-15DF-1DB0-0E0D23DDE1FA}"/>
              </a:ext>
            </a:extLst>
          </p:cNvPr>
          <p:cNvSpPr txBox="1">
            <a:spLocks/>
          </p:cNvSpPr>
          <p:nvPr/>
        </p:nvSpPr>
        <p:spPr>
          <a:xfrm>
            <a:off x="8728827" y="5404798"/>
            <a:ext cx="1181099" cy="110806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accent6"/>
                </a:solidFill>
                <a:latin typeface="+mj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dirty="0">
                <a:latin typeface="Calibri" panose="020F0502020204030204" pitchFamily="34" charset="0"/>
                <a:cs typeface="Calibri" panose="020F0502020204030204" pitchFamily="34" charset="0"/>
              </a:rPr>
              <a:t>Grow r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evenue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&amp; profit to fund Northumberland Wildlife Trust Habitat Creation works.</a:t>
            </a:r>
          </a:p>
        </p:txBody>
      </p:sp>
      <p:sp>
        <p:nvSpPr>
          <p:cNvPr id="49" name="Title 44">
            <a:extLst>
              <a:ext uri="{FF2B5EF4-FFF2-40B4-BE49-F238E27FC236}">
                <a16:creationId xmlns:a16="http://schemas.microsoft.com/office/drawing/2014/main" id="{36524D99-6C3A-CC1A-4239-81FB0C6A5308}"/>
              </a:ext>
            </a:extLst>
          </p:cNvPr>
          <p:cNvSpPr txBox="1">
            <a:spLocks/>
          </p:cNvSpPr>
          <p:nvPr/>
        </p:nvSpPr>
        <p:spPr>
          <a:xfrm>
            <a:off x="471745" y="680626"/>
            <a:ext cx="11731752" cy="53431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sz="3600" b="1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cap="none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Strategy - develop a clear and systematic roadmap for the sustainable delivery of net zero, based on a credible science-based commitment                                                                                                                         to make all feasible carbon reductions and balance the rest with carbon offsetting and removal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9BDE66-3234-3470-CF8C-2B21A62600ED}"/>
              </a:ext>
            </a:extLst>
          </p:cNvPr>
          <p:cNvSpPr txBox="1"/>
          <p:nvPr/>
        </p:nvSpPr>
        <p:spPr>
          <a:xfrm>
            <a:off x="598197" y="181986"/>
            <a:ext cx="129625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Ref: EM.02 </a:t>
            </a:r>
          </a:p>
          <a:p>
            <a:r>
              <a:rPr lang="en-GB" sz="90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 Date 03.03.23 </a:t>
            </a:r>
          </a:p>
          <a:p>
            <a:r>
              <a:rPr lang="en-GB" sz="900" dirty="0">
                <a:solidFill>
                  <a:schemeClr val="bg1">
                    <a:lumMod val="8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Version 2.0</a:t>
            </a:r>
          </a:p>
        </p:txBody>
      </p:sp>
    </p:spTree>
    <p:extLst>
      <p:ext uri="{BB962C8B-B14F-4D97-AF65-F5344CB8AC3E}">
        <p14:creationId xmlns:p14="http://schemas.microsoft.com/office/powerpoint/2010/main" val="46239765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1">
      <a:dk1>
        <a:srgbClr val="000000"/>
      </a:dk1>
      <a:lt1>
        <a:srgbClr val="FFFFFF"/>
      </a:lt1>
      <a:dk2>
        <a:srgbClr val="8439BD"/>
      </a:dk2>
      <a:lt2>
        <a:srgbClr val="EBEBEB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13DC8"/>
      </a:folHlink>
    </a:clrScheme>
    <a:fontScheme name="Custom 11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oduct Timeline_WAC_LH - v2" id="{C490F22C-BCE6-4049-96E9-DC11EF4DCC46}" vid="{AA5619E9-B2EB-4B47-8E48-7B1F4A347B9C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8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C1DAB8B-23BA-4827-9CE8-505DD4A39F0A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5055BC56-8FA3-435B-ACDD-0E8E6241EF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6BA265-3C9C-41FF-80C6-61A7F961C0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11B2B9-8CE5-4E5A-B70F-6B056FE844E8}">
  <ds:schemaRefs>
    <ds:schemaRef ds:uri="http://purl.org/dc/elements/1.1/"/>
    <ds:schemaRef ds:uri="http://schemas.microsoft.com/office/2006/documentManagement/types"/>
    <ds:schemaRef ds:uri="16c05727-aa75-4e4a-9b5f-8a80a1165891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{82223EC4-F631-4E68-90ED-77FE082299C7}tf16411242_win32</Template>
  <TotalTime>376</TotalTime>
  <Words>220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2_Office Theme</vt:lpstr>
      <vt:lpstr>ECONORTH’S ROADMAP TO NET ZERO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Roadmap</dc:title>
  <dc:creator>Sandi Davison</dc:creator>
  <cp:lastModifiedBy>Sandi Davison</cp:lastModifiedBy>
  <cp:revision>90</cp:revision>
  <dcterms:created xsi:type="dcterms:W3CDTF">2022-08-26T11:35:24Z</dcterms:created>
  <dcterms:modified xsi:type="dcterms:W3CDTF">2023-03-03T13:32:27Z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